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0"/>
  </p:notesMasterIdLst>
  <p:sldIdLst>
    <p:sldId id="294" r:id="rId2"/>
    <p:sldId id="354" r:id="rId3"/>
    <p:sldId id="257" r:id="rId4"/>
    <p:sldId id="258" r:id="rId5"/>
    <p:sldId id="361" r:id="rId6"/>
    <p:sldId id="259" r:id="rId7"/>
    <p:sldId id="357" r:id="rId8"/>
    <p:sldId id="276" r:id="rId9"/>
    <p:sldId id="260" r:id="rId10"/>
    <p:sldId id="268" r:id="rId11"/>
    <p:sldId id="261" r:id="rId12"/>
    <p:sldId id="391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400" r:id="rId22"/>
    <p:sldId id="401" r:id="rId23"/>
    <p:sldId id="403" r:id="rId24"/>
    <p:sldId id="402" r:id="rId25"/>
    <p:sldId id="404" r:id="rId26"/>
    <p:sldId id="405" r:id="rId27"/>
    <p:sldId id="406" r:id="rId28"/>
    <p:sldId id="285" r:id="rId29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0099"/>
    <a:srgbClr val="000066"/>
    <a:srgbClr val="FF00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541" autoAdjust="0"/>
  </p:normalViewPr>
  <p:slideViewPr>
    <p:cSldViewPr>
      <p:cViewPr varScale="1">
        <p:scale>
          <a:sx n="55" d="100"/>
          <a:sy n="55" d="100"/>
        </p:scale>
        <p:origin x="1267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39:4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2124 1554 24575,'326'15'0,"-190"-4"0,174-10 0,-140-3 0,993 2 0,-1084-4 0,98-16 0,-68 5 0,-8 2 0,-16 2 0,97-1 0,804 13 0,-965 1 0,0 0 0,-1 2 0,1 0 0,26 9 0,-22-6 0,0-1 0,29 4 0,106 14 0,-101-14 0,1-1 0,60 0 0,-74-7 0,45 8 0,39 3 0,-125-13 0,190-1 0,-188 0 0,0 1 0,-1-1 0,1 0 0,0-1 0,-1 0 0,0 0 0,1 0 0,-1-1 0,0 0 0,0 0 0,0 0 0,0-1 0,-1 0 0,0 0 0,8-8 0,-6 4 0,0 0 0,-1-1 0,0 0 0,-1 0 0,0 0 0,0-1 0,-1 1 0,0-1 0,3-11 0,1-17 0,-2 0 0,-1 0 0,-2 0 0,-2-53 0,-1 29 0,-12-85 0,9 124 0,-2 0 0,-1 1 0,0-1 0,-2 1 0,-1 0 0,-22-40 0,-9 2 0,-3 2 0,-2 2 0,-66-64 0,73 84 0,-1 2 0,-3 2 0,0 1 0,-2 3 0,-1 1 0,-1 2 0,-1 2 0,-1 3 0,-1 1 0,-1 3 0,-52-10 0,-405-58 0,-5 39 0,77 9 0,-171 3 0,295 23 0,-147-1 0,-1236 11 0,1667 1 0,1 1 0,0 2 0,0 0 0,0 1 0,0 2 0,-28 11 0,-140 71 0,153-68 0,3-3 0,-1-3 0,0 0 0,-1-3 0,-1-2 0,0-1 0,0-2 0,-1-2 0,-50 0 0,68-3 0,1 1 0,-1 0 0,-23 8 0,-25 3 0,-57 6 0,-127 36 0,227-48 0,-44 19 0,62-22 0,1 1 0,0 0 0,0 0 0,0 1 0,1 0 0,0 0 0,-10 12 0,5-4 0,1 1 0,0 0 0,1 1 0,1 0 0,1 1 0,0 0 0,-12 33 0,7-7 0,1 0 0,3 1 0,1 0 0,3 1 0,1 0 0,1 59 0,5-66 0,-1-15 0,4 44 0,-2-62 0,0 0 0,0 1 0,1-1 0,0 0 0,0 0 0,0 1 0,1-2 0,0 1 0,0 0 0,1-1 0,5 8 0,2-2 0,0-2 0,1 1 0,0-1 0,0-1 0,1 0 0,16 7 0,28 18 0,-18-8 0,1-1 0,0-2 0,70 27 0,257 69 0,-306-101 0,0-4 0,1-2 0,113 4 0,-115-11 0,-1 1 0,92 22 0,-84-13 0,101 7 0,44 5 0,-143-15 0,124 4 0,-60-14 0,112-4 0,-227 1 0,1-2 0,-1 0 0,0-1 0,0-1 0,26-12 0,14-5 0,0 10 0,-46 11 0,0-1 0,-1 1 0,1-2 0,-1 0 0,13-6 0,1-4-84,-17 9-99,0 0 0,1 1 0,0 0 0,-1 0 0,1 1 0,17-4 0,-6 4-6643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42:1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7:42:17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8CD8EF1-A779-4514-B97A-E5919CE21A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FDE7FF2-3E02-4E49-9A3D-E2603D2D6C5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ECDC9A6-DE79-4B1B-8139-B00A42ECD5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7CB52BCA-48AB-4D21-9193-FC7DEE080D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5D17206B-3AA6-40B9-A61F-F846ED0D56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E487B94-CF4B-4632-8E81-FF4B204B3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77C2824-DD7E-4BB2-B13A-191B32A9A14E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824-DD7E-4BB2-B13A-191B32A9A14E}" type="slidenum">
              <a:rPr lang="vi-VN" altLang="en-US" smtClean="0"/>
              <a:pPr/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82953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DF949A6E-8A3A-41D3-8499-A19489076B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E26BADBB-85C5-4713-AB99-B87A2C27A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20D34813-A733-46F8-8C63-A492B5685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CD7F8A-5F3A-4952-AD50-0156F74686BF}" type="slidenum">
              <a:rPr lang="en-US" altLang="en-US">
                <a:latin typeface="Calibri" panose="020F050202020403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9522552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435600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45152262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77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809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C1E3078-6D83-4F07-BA1C-CA557ABEF1FD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48840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3"/>
            <a:ext cx="7886700" cy="90589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808191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7DA39527-E75B-48A4-B963-6EDEAF0C5027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61109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102076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1E18-931F-4A27-9EA5-A90DA55B17B8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64219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B792-81E6-4E6C-99B4-536703A8AD52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10530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10000"/>
              </a:lnSpc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10000"/>
              </a:lnSpc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3793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254706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417457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84070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27724034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006985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78860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57320259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9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>
            <a:extLst>
              <a:ext uri="{FF2B5EF4-FFF2-40B4-BE49-F238E27FC236}">
                <a16:creationId xmlns:a16="http://schemas.microsoft.com/office/drawing/2014/main" id="{FCE1698A-E367-481B-9BBF-180CA8932F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D78756-E0F4-40A5-838A-0BA6847ADB3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FED5A3B9-D374-482A-BAB2-ED66B793F09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71800" y="2492896"/>
            <a:ext cx="5040560" cy="216024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Experiment in </a:t>
            </a:r>
            <a:br>
              <a:rPr lang="en-US" altLang="en-US" sz="4000" dirty="0"/>
            </a:br>
            <a:r>
              <a:rPr lang="en-US" altLang="en-US" sz="4000" dirty="0"/>
              <a:t>Compiler Construction</a:t>
            </a:r>
            <a:br>
              <a:rPr lang="en-US" altLang="en-US" sz="4000" dirty="0"/>
            </a:br>
            <a:r>
              <a:rPr lang="en-US" altLang="en-US" sz="4000" dirty="0"/>
              <a:t>Scanner design</a:t>
            </a:r>
            <a:endParaRPr lang="vi-V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42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DBD9B66F-5808-4595-A1C1-DB5C652D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F4333C-DEC5-4BD0-A16A-AF74A965074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3936CE0C-8EF7-42ED-B47D-7C74A4E68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1F202476-97BD-4752-AB0D-56E7F93A0DF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Special characters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dirty="0">
                <a:solidFill>
                  <a:srgbClr val="A50021"/>
                </a:solidFill>
              </a:rPr>
              <a:t>;</a:t>
            </a:r>
            <a:r>
              <a:rPr lang="en-US" altLang="en-US" dirty="0"/>
              <a:t> (semicolon), </a:t>
            </a:r>
            <a:r>
              <a:rPr lang="en-US" altLang="en-US" dirty="0">
                <a:solidFill>
                  <a:srgbClr val="A50021"/>
                </a:solidFill>
              </a:rPr>
              <a:t>. </a:t>
            </a:r>
            <a:r>
              <a:rPr lang="en-US" altLang="en-US" dirty="0"/>
              <a:t>(period), </a:t>
            </a:r>
            <a:r>
              <a:rPr lang="en-US" altLang="en-US" dirty="0">
                <a:solidFill>
                  <a:srgbClr val="A50021"/>
                </a:solidFill>
              </a:rPr>
              <a:t>: </a:t>
            </a:r>
            <a:r>
              <a:rPr lang="en-US" altLang="en-US" dirty="0"/>
              <a:t>(colon), </a:t>
            </a:r>
            <a:r>
              <a:rPr lang="en-US" altLang="en-US" dirty="0">
                <a:solidFill>
                  <a:srgbClr val="A50021"/>
                </a:solidFill>
              </a:rPr>
              <a:t>, </a:t>
            </a:r>
            <a:r>
              <a:rPr lang="en-US" altLang="en-US" dirty="0"/>
              <a:t>(comma), </a:t>
            </a:r>
            <a:r>
              <a:rPr lang="en-US" altLang="en-US" dirty="0">
                <a:solidFill>
                  <a:srgbClr val="A50021"/>
                </a:solidFill>
              </a:rPr>
              <a:t>( </a:t>
            </a:r>
            <a:r>
              <a:rPr lang="en-US" altLang="en-US" dirty="0"/>
              <a:t>(left parenthesis), </a:t>
            </a:r>
            <a:r>
              <a:rPr lang="en-US" altLang="en-US" dirty="0">
                <a:solidFill>
                  <a:srgbClr val="A50021"/>
                </a:solidFill>
              </a:rPr>
              <a:t>) </a:t>
            </a:r>
            <a:r>
              <a:rPr lang="en-US" altLang="en-US" dirty="0"/>
              <a:t>(right parenthesis), </a:t>
            </a:r>
            <a:r>
              <a:rPr lang="en-US" altLang="en-US" dirty="0">
                <a:solidFill>
                  <a:srgbClr val="A50021"/>
                </a:solidFill>
              </a:rPr>
              <a:t>‘ </a:t>
            </a:r>
            <a:r>
              <a:rPr lang="en-US" altLang="en-US" dirty="0"/>
              <a:t>(</a:t>
            </a:r>
            <a:r>
              <a:rPr lang="en-US" altLang="en-US" dirty="0" err="1"/>
              <a:t>singlequote</a:t>
            </a:r>
            <a:r>
              <a:rPr lang="en-US" alt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Also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(. </a:t>
            </a:r>
            <a:r>
              <a:rPr lang="en-US" altLang="en-US" sz="2100" dirty="0"/>
              <a:t>and</a:t>
            </a:r>
            <a:r>
              <a:rPr lang="en-US" altLang="en-US" sz="2100" dirty="0">
                <a:solidFill>
                  <a:srgbClr val="A50021"/>
                </a:solidFill>
              </a:rPr>
              <a:t> .)</a:t>
            </a:r>
            <a:r>
              <a:rPr lang="en-US" altLang="en-US" sz="2100" dirty="0"/>
              <a:t> to mark the index of an array element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1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(* </a:t>
            </a:r>
            <a:r>
              <a:rPr lang="en-US" altLang="en-US" sz="2100" dirty="0"/>
              <a:t>and </a:t>
            </a:r>
            <a:r>
              <a:rPr lang="en-US" altLang="en-US" sz="2100" dirty="0">
                <a:solidFill>
                  <a:srgbClr val="A50021"/>
                </a:solidFill>
              </a:rPr>
              <a:t>*)</a:t>
            </a:r>
            <a:r>
              <a:rPr lang="en-US" altLang="en-US" sz="2100" dirty="0"/>
              <a:t> to mark the comment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Others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identifier</a:t>
            </a:r>
            <a:r>
              <a:rPr lang="en-US" altLang="en-US" sz="2100" dirty="0"/>
              <a:t>,</a:t>
            </a:r>
            <a:r>
              <a:rPr lang="en-US" altLang="en-US" sz="2100" dirty="0">
                <a:solidFill>
                  <a:srgbClr val="A50021"/>
                </a:solidFill>
              </a:rPr>
              <a:t> number</a:t>
            </a:r>
            <a:r>
              <a:rPr lang="en-US" altLang="en-US" sz="2100" dirty="0"/>
              <a:t>, </a:t>
            </a:r>
            <a:r>
              <a:rPr lang="en-US" altLang="en-US" sz="2100" dirty="0">
                <a:solidFill>
                  <a:srgbClr val="A50021"/>
                </a:solidFill>
              </a:rPr>
              <a:t>illegal </a:t>
            </a:r>
            <a:r>
              <a:rPr lang="en-US" altLang="en-US" sz="2100" dirty="0" err="1">
                <a:solidFill>
                  <a:srgbClr val="A50021"/>
                </a:solidFill>
              </a:rPr>
              <a:t>charater</a:t>
            </a:r>
            <a:endParaRPr lang="vi-VN" altLang="en-US" sz="2100" dirty="0">
              <a:solidFill>
                <a:srgbClr val="A500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E03284AE-02ED-4902-B0C9-686DA4A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9026B6-1626-4411-9564-4E6B7490039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ED7D11A4-7A4A-4343-A3A3-1A4002F8F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Recognizing KPL’s tokens</a:t>
            </a:r>
            <a:endParaRPr lang="vi-VN" altLang="en-US" dirty="0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91B6C203-66FE-4949-BB0F-D33B3A2DC3F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All KPL’s tokens make up a regular language.</a:t>
            </a:r>
          </a:p>
          <a:p>
            <a:pPr eaLnBrk="1" hangingPunct="1"/>
            <a:r>
              <a:rPr lang="en-US" altLang="en-US" dirty="0"/>
              <a:t>They can be described with regular grammar, regular expression</a:t>
            </a:r>
          </a:p>
          <a:p>
            <a:pPr eaLnBrk="1" hangingPunct="1"/>
            <a:r>
              <a:rPr lang="en-US" altLang="en-US" dirty="0"/>
              <a:t>They c</a:t>
            </a:r>
            <a:r>
              <a:rPr lang="en-US" altLang="en-US" dirty="0">
                <a:sym typeface="Symbol" panose="05050102010706020507" pitchFamily="18" charset="2"/>
              </a:rPr>
              <a:t>an be recognized by a Deterministic Finite Automaton (DFA)</a:t>
            </a:r>
          </a:p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The scanner is a big DFA</a:t>
            </a:r>
            <a:endParaRPr lang="en-US" altLang="en-US" sz="2700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EDF03-45BD-0DD0-C14C-C6A72198D05A}"/>
              </a:ext>
            </a:extLst>
          </p:cNvPr>
          <p:cNvSpPr txBox="1"/>
          <p:nvPr/>
        </p:nvSpPr>
        <p:spPr>
          <a:xfrm>
            <a:off x="2411760" y="515719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time, code by DFA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4F7EBB46-CD01-436C-9744-FF8755A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362200"/>
            <a:ext cx="3200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After every recognized token, the scanner starts in state 0 again</a:t>
            </a:r>
          </a:p>
          <a:p>
            <a:pPr>
              <a:buSzPct val="70000"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If an illegal character is met, the scanner would change to the states 22 or 43 which tell the scanner to stop scanning and return error messages.</a:t>
            </a:r>
            <a:endParaRPr lang="vi-VN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Notice the yellow states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549DB-260F-3F53-3442-31BE8FD834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, diagram, screenshot, skeleton&#10;&#10;Description automatically generated">
            <a:extLst>
              <a:ext uri="{FF2B5EF4-FFF2-40B4-BE49-F238E27FC236}">
                <a16:creationId xmlns:a16="http://schemas.microsoft.com/office/drawing/2014/main" id="{2D89CA3A-F33C-5FE5-F995-FCE228C1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" y="116632"/>
            <a:ext cx="5852711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5906-166E-60DA-0D0F-B939B99A89E0}"/>
              </a:ext>
            </a:extLst>
          </p:cNvPr>
          <p:cNvSpPr txBox="1"/>
          <p:nvPr/>
        </p:nvSpPr>
        <p:spPr>
          <a:xfrm>
            <a:off x="6084168" y="935980"/>
            <a:ext cx="27363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The scanner as a Deterministic Finite Automaton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D3AA59-A62C-6373-DD46-34BF72B309B3}"/>
                  </a:ext>
                </a:extLst>
              </p14:cNvPr>
              <p14:cNvContentPartPr/>
              <p14:nvPr/>
            </p14:nvContentPartPr>
            <p14:xfrm>
              <a:off x="6505857" y="2103508"/>
              <a:ext cx="2603880" cy="62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D3AA59-A62C-6373-DD46-34BF72B309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9737" y="2097388"/>
                <a:ext cx="2616120" cy="63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D2B077F-9AD4-74A2-10F2-6686351E7BC5}"/>
              </a:ext>
            </a:extLst>
          </p:cNvPr>
          <p:cNvGrpSpPr/>
          <p:nvPr/>
        </p:nvGrpSpPr>
        <p:grpSpPr>
          <a:xfrm>
            <a:off x="6613857" y="5379508"/>
            <a:ext cx="360" cy="360"/>
            <a:chOff x="6613857" y="537950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9CD85-A562-C175-3D64-9A2D51DACB35}"/>
                    </a:ext>
                  </a:extLst>
                </p14:cNvPr>
                <p14:cNvContentPartPr/>
                <p14:nvPr/>
              </p14:nvContentPartPr>
              <p14:xfrm>
                <a:off x="6613857" y="5379508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9CD85-A562-C175-3D64-9A2D51DACB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7737" y="53733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F1A5AF-2A13-5A33-699D-4E97E88887EF}"/>
                    </a:ext>
                  </a:extLst>
                </p14:cNvPr>
                <p14:cNvContentPartPr/>
                <p14:nvPr/>
              </p14:nvContentPartPr>
              <p14:xfrm>
                <a:off x="6613857" y="5379508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F1A5AF-2A13-5A33-699D-4E97E88887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7737" y="53733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02556A-5420-A3FA-4280-873F84E7E1D6}"/>
              </a:ext>
            </a:extLst>
          </p:cNvPr>
          <p:cNvSpPr txBox="1"/>
          <p:nvPr/>
        </p:nvSpPr>
        <p:spPr>
          <a:xfrm>
            <a:off x="6156176" y="5445224"/>
            <a:ext cx="35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+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E225D8B2-B086-4B0B-A73E-952F545AB16F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BCB4C16-29DD-419E-ABE6-5143A6411A90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DC8C387A-2C14-4218-BF45-B3A35578A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- organization</a:t>
            </a:r>
            <a:endParaRPr lang="vi-VN" altLang="en-US" dirty="0"/>
          </a:p>
        </p:txBody>
      </p:sp>
      <p:sp>
        <p:nvSpPr>
          <p:cNvPr id="14341" name="Rectangle 12">
            <a:extLst>
              <a:ext uri="{FF2B5EF4-FFF2-40B4-BE49-F238E27FC236}">
                <a16:creationId xmlns:a16="http://schemas.microsoft.com/office/drawing/2014/main" id="{28023938-B7E8-49EA-9A29-A14580A8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graphicFrame>
        <p:nvGraphicFramePr>
          <p:cNvPr id="34858" name="Group 42">
            <a:extLst>
              <a:ext uri="{FF2B5EF4-FFF2-40B4-BE49-F238E27FC236}">
                <a16:creationId xmlns:a16="http://schemas.microsoft.com/office/drawing/2014/main" id="{C11B652F-1F9A-4918-BDF7-3087DE1E8FAE}"/>
              </a:ext>
            </a:extLst>
          </p:cNvPr>
          <p:cNvGraphicFramePr>
            <a:graphicFrameLocks noGrp="1"/>
          </p:cNvGraphicFramePr>
          <p:nvPr/>
        </p:nvGraphicFramePr>
        <p:xfrm>
          <a:off x="785813" y="2000250"/>
          <a:ext cx="7643812" cy="2868612"/>
        </p:xfrm>
        <a:graphic>
          <a:graphicData uri="http://schemas.openxmlformats.org/drawingml/2006/table">
            <a:tbl>
              <a:tblPr/>
              <a:tblGrid>
                <a:gridCol w="64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the source code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and recognize token, keywords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E50FD43E-ACDC-4B19-9296-6FE99F1C81DE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5041911-54E9-42D3-AFE7-36DA1235411F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A13636C9-5888-4949-8A29-04730FE3F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reader</a:t>
            </a:r>
            <a:endParaRPr lang="vi-VN" altLang="en-US" dirty="0"/>
          </a:p>
        </p:txBody>
      </p: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FF08EE14-2252-4173-BB57-8CD89F935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5366" name="Rectangle 14">
            <a:extLst>
              <a:ext uri="{FF2B5EF4-FFF2-40B4-BE49-F238E27FC236}">
                <a16:creationId xmlns:a16="http://schemas.microsoft.com/office/drawing/2014/main" id="{435A6024-6B88-4827-92BE-2CA64FCE9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1412776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a character from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Open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Close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line number and column number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260AEC5B-3E2C-43E4-94A1-32FD9C149869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B3BB04B-205C-43C1-B877-8D2A0D88C0A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AF7A9CE1-9D06-4C31-8548-938A916D3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6389" name="Rectangle 12">
            <a:extLst>
              <a:ext uri="{FF2B5EF4-FFF2-40B4-BE49-F238E27FC236}">
                <a16:creationId xmlns:a16="http://schemas.microsoft.com/office/drawing/2014/main" id="{8416A4BE-6D4D-494E-94E4-B9BC3C60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6390" name="Rectangle 14">
            <a:extLst>
              <a:ext uri="{FF2B5EF4-FFF2-40B4-BE49-F238E27FC236}">
                <a16:creationId xmlns:a16="http://schemas.microsoft.com/office/drawing/2014/main" id="{01D4803A-E012-4D2C-ABF1-194B2758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1227137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CHAR_SPACE,            // space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CHAR_LETTER,           //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CHAR_DIGIT,            // digit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CHAR_PLUS,             // ‘+’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CHAR_MINUS,            // ‘-’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CHAR_TIMES,            // ‘*’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CHAR_SLASH,            // ‘/’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CHAR_LT,               // ‘&lt;‘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CHAR_GT,               // ‘&gt;‘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CHAR_EXCLAMATION,      // ‘!’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CHAR_EQ,               // ‘=‘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CHAR_COMMA,            // ‘,’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CHAR_PERIOD,           // ‘.’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CHAR_COLON,            // ‘:’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CHAR_SEMICOLON,        // ‘;’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CHAR_SINGLEQUOTE,      // ‘\’’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CHAR_LPAR,             // ‘(‘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CHAR_RPAR,             // ‘)’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CHAR_UNKNOWN           // invalid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66692AF2-5F08-4326-BB8C-AE891177E37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0A10A7-843D-45CD-B39C-9DEE227D78C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17257887-15B0-4DEE-9F0B-BCF64DAF4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97A51616-6178-4E81-8C6A-2279CA530C6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In </a:t>
            </a:r>
            <a:r>
              <a:rPr lang="en-US" altLang="en-US" i="1" dirty="0" err="1"/>
              <a:t>charcode.c</a:t>
            </a:r>
            <a:r>
              <a:rPr lang="en-US" altLang="en-US" dirty="0"/>
              <a:t>, we define </a:t>
            </a:r>
            <a:r>
              <a:rPr lang="en-US" altLang="en-US" i="1" dirty="0" err="1"/>
              <a:t>charCodes</a:t>
            </a:r>
            <a:r>
              <a:rPr lang="en-US" altLang="en-US" i="1" dirty="0"/>
              <a:t> </a:t>
            </a:r>
            <a:r>
              <a:rPr lang="en-US" altLang="en-US" dirty="0"/>
              <a:t>array that associates every ASCII character with an unique </a:t>
            </a:r>
            <a:r>
              <a:rPr lang="en-US" altLang="en-US" dirty="0" err="1"/>
              <a:t>predifined</a:t>
            </a:r>
            <a:r>
              <a:rPr lang="en-US" altLang="en-US" dirty="0"/>
              <a:t> </a:t>
            </a:r>
            <a:r>
              <a:rPr lang="en-US" altLang="en-US" i="1" dirty="0" err="1"/>
              <a:t>CharCode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i="1" dirty="0" err="1">
                <a:sym typeface="Symbol" panose="05050102010706020507" pitchFamily="18" charset="2"/>
              </a:rPr>
              <a:t>getc</a:t>
            </a:r>
            <a:r>
              <a:rPr lang="en-US" altLang="en-US" dirty="0">
                <a:sym typeface="Symbol" panose="05050102010706020507" pitchFamily="18" charset="2"/>
              </a:rPr>
              <a:t>() function may return EOF (or -1) which is not an ASCII character.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6620A4CB-D654-43AD-98E8-79C39C98EE0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15DC091-7A16-42FF-9A63-A7CAF6E6A32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46AD5CAB-9C4C-4183-AF74-CE6EBDA54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8437" name="Rectangle 12">
            <a:extLst>
              <a:ext uri="{FF2B5EF4-FFF2-40B4-BE49-F238E27FC236}">
                <a16:creationId xmlns:a16="http://schemas.microsoft.com/office/drawing/2014/main" id="{FDB7942B-3246-4947-A22A-4BFED31B5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8438" name="Rectangle 14">
            <a:extLst>
              <a:ext uri="{FF2B5EF4-FFF2-40B4-BE49-F238E27FC236}">
                <a16:creationId xmlns:a16="http://schemas.microsoft.com/office/drawing/2014/main" id="{47EF9F3A-BCAD-4D45-B1EE-F1279257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136535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TK_NONE,      // Invalid token - Error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TK_IDENT,     // Identifier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TK_NUMBER,    // Number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TK_CHAR,      // Character constant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TK_EOF,       // End of program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keywords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KW_PROGRAM, KW_CONST, KW_TYPE, KW_VAR,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KW_INTEGER, KW_CHAR, KW_ARRAY, KW_OF,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KW_FUNCTION, KW_PROCEDURE,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KW_BEGIN, KW_END, KW_CALL,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KW_IF, KW_THEN, KW_ELSE,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KW_WHILE, KW_DO, KW_FOR, KW_TO,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Special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SB_SEMICOLON, SB_COLON, SB_PERIOD, SB_COMMA,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SB_ASSIGN, SB_EQ, SB_NEQ, SB_LT, SB_LE, SB_GT, SB_GE,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SB_PLUS, SB_MINUS, SB_TIMES, SB_SLASH,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SB_LPAR, SB_RPAR, SB_LSEL, SB_RSEL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9DA26386-E240-4A1F-8623-30A8688DF68A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CAE09EB-68AC-46A6-9577-7FA16449C0C2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562D53E6-4260-499D-9614-53DAF33BA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9461" name="Rectangle 12">
            <a:extLst>
              <a:ext uri="{FF2B5EF4-FFF2-40B4-BE49-F238E27FC236}">
                <a16:creationId xmlns:a16="http://schemas.microsoft.com/office/drawing/2014/main" id="{9FB8D989-B79F-4493-92E7-61F7E4C08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9462" name="Rectangle 14">
            <a:extLst>
              <a:ext uri="{FF2B5EF4-FFF2-40B4-BE49-F238E27FC236}">
                <a16:creationId xmlns:a16="http://schemas.microsoft.com/office/drawing/2014/main" id="{116D651F-A9AE-4C15-BF48-9EF3324D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227137"/>
            <a:ext cx="78898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Structure of a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string[MAX_IDENT_LEN + 1];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value;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whether a string is a keyword or not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checkKeyword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*string);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new token, provided type of token and location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D287E892-E01B-4E3D-B2BC-D411EF3C35A5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9F98C35-9EC1-461B-9856-D91F79E0233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24AF0E3F-6CE7-45CD-961F-0037BD974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error management</a:t>
            </a:r>
            <a:endParaRPr lang="vi-VN" altLang="en-US" dirty="0"/>
          </a:p>
        </p:txBody>
      </p:sp>
      <p:sp>
        <p:nvSpPr>
          <p:cNvPr id="20485" name="Rectangle 12">
            <a:extLst>
              <a:ext uri="{FF2B5EF4-FFF2-40B4-BE49-F238E27FC236}">
                <a16:creationId xmlns:a16="http://schemas.microsoft.com/office/drawing/2014/main" id="{9FE49A75-CC10-4385-AB68-71B42F297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0486" name="Rectangle 14">
            <a:extLst>
              <a:ext uri="{FF2B5EF4-FFF2-40B4-BE49-F238E27FC236}">
                <a16:creationId xmlns:a16="http://schemas.microsoft.com/office/drawing/2014/main" id="{D7B7FA74-BE61-4287-9B34-671AE603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80728"/>
            <a:ext cx="8496944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List of error may occur in lexical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ERR_ENDOFCOMMENT,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ERR_IDENTTOOLONG,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ERR_NUMBERTTOOLONG,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ERR_INVALIDCHARCONSTANT,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ERR_INVALIDSYMBOL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Error message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ERM_ENDOFCOMMENT "End of comment expected!"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ERM_IDENTTOOLONG "Identification too long!"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ERM_INVALIDCHARCONSTANT "Invalid const char!"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ERM_INVALIDSYMBOL "Invalid symbol!“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ERM_NUMBERTOOLONG "Value of integer number exceeds the range!"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>
            <a:extLst>
              <a:ext uri="{FF2B5EF4-FFF2-40B4-BE49-F238E27FC236}">
                <a16:creationId xmlns:a16="http://schemas.microsoft.com/office/drawing/2014/main" id="{7DFF2862-19C2-4902-BC77-D832D915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C1A8DDE3-3D66-48FD-99B3-FAA635481C8B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2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BBB01-E995-B198-C6A7-CA6F7C28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9" y="125219"/>
            <a:ext cx="8635896" cy="436098"/>
          </a:xfrm>
        </p:spPr>
        <p:txBody>
          <a:bodyPr/>
          <a:lstStyle/>
          <a:p>
            <a:r>
              <a:rPr lang="en-US" altLang="en-US" sz="3000" dirty="0"/>
              <a:t>Translation  of a statement</a:t>
            </a:r>
            <a:b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5C9A4-864C-4426-8347-2575B9E3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39" y="79375"/>
            <a:ext cx="30575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scanner.c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94" y="1484784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source code and show tokens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scan(char *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(token-&gt;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TK_EOF)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809" y="867097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switch(state)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state =1;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CHAR_SPACE: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=2;break;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CHAR_LETTER: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ln=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CHAR_DIGIT: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 =7;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 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case … // more cases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2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793" y="1729465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9: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(SB_PLUS,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BEC45-1A5D-C752-295E-D7818770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686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eaLnBrk="1" hangingPunct="1"/>
            <a:r>
              <a:rPr lang="en-US" altLang="en-US" dirty="0" err="1"/>
              <a:t>getToken</a:t>
            </a:r>
            <a:r>
              <a:rPr lang="en-US" altLang="en-US" dirty="0"/>
              <a:t>: token composed of 2 characters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2" y="1244263"/>
            <a:ext cx="8635896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13: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CHAR_EQ) state = 14;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state =15;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15: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(SB_LT,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D593C21-A290-A6FF-6FE0-2D863E12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353" y="4221088"/>
            <a:ext cx="3617595" cy="15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identifier and keyword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B215245-B70A-2977-24FC-0C687C2B9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49420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 identifier can be composed of letters such as uppercase, lowercase letters, underscore, digits, but the starting character must be a letter.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 of identifiers not over than 15 (MAX_IDENT_LENGTH)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 are case insensitive?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about identifiers?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checkKeyword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completed. Input,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8D09-C777-B36D-2B57-C783BCE2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85" y="4249715"/>
            <a:ext cx="5130364" cy="19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number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74" y="1171351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string[];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value;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 string to integer with function 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atoi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stdlib.h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Range 0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 2</a:t>
            </a:r>
            <a:r>
              <a:rPr lang="en-US" altLang="en-US" sz="26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31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-1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(Not more than 10 digits)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3075B-9963-5AAA-AC8D-DB952D5D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7" y="4666052"/>
            <a:ext cx="5328592" cy="1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character constant recognition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31: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state=34;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isprint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	 state =32;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else 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32: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CHAR_SINGLEQUOTE)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state=33;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 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(TK_CHAR,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token-&gt;string[0] =c;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token-&gt;string[1] ='\0';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return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error(ERR_INVALIDCHARCONSTANT,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colNo-2);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99279-7A8C-2198-4D37-04431270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2" y="1286036"/>
            <a:ext cx="2952358" cy="12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Skip comment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47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35: // tokens begin with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skip comments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ln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state=41;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CHAR_PERIOD: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		state =36;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	state =38;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default:state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0874F-5C7B-D85F-CB8E-D0ABC2D2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3" y="3401952"/>
            <a:ext cx="3888431" cy="2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D3C73C24-DB0D-4C74-999A-5243C32869E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7CF7711-C3B4-42DD-B2D1-958E50A65B29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vi-VN" altLang="en-US" sz="1400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B4039962-4A1C-423A-B403-ECDFF06EA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Assignment</a:t>
            </a:r>
            <a:endParaRPr lang="vi-VN" altLang="en-US" dirty="0"/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CB45FA0E-C926-47C9-A31F-DF886A48A66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700" dirty="0"/>
              <a:t>Complete following function in </a:t>
            </a:r>
            <a:r>
              <a:rPr lang="en-US" altLang="en-US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scanner.c</a:t>
            </a: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>
            <a:extLst>
              <a:ext uri="{FF2B5EF4-FFF2-40B4-BE49-F238E27FC236}">
                <a16:creationId xmlns:a16="http://schemas.microsoft.com/office/drawing/2014/main" id="{9B3C1864-8BD5-4056-86EC-84BDDF0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88138-8F55-4071-9BEF-53C804FD127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44D4C36C-3368-439A-B09C-9668DCE99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a scanner?</a:t>
            </a:r>
            <a:endParaRPr lang="vi-VN" altLang="en-US" dirty="0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C6307F2E-8352-4F61-B03B-4182549333C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compiler’s component/module that perform the job of lexical analysis (scanning) is called </a:t>
            </a:r>
            <a:r>
              <a:rPr lang="en-US" altLang="en-US" i="1">
                <a:solidFill>
                  <a:srgbClr val="A50021"/>
                </a:solidFill>
              </a:rPr>
              <a:t>scanner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Compiler’s first phase</a:t>
            </a:r>
          </a:p>
        </p:txBody>
      </p:sp>
      <p:sp>
        <p:nvSpPr>
          <p:cNvPr id="5126" name="AutoShape 15">
            <a:extLst>
              <a:ext uri="{FF2B5EF4-FFF2-40B4-BE49-F238E27FC236}">
                <a16:creationId xmlns:a16="http://schemas.microsoft.com/office/drawing/2014/main" id="{3C978167-72D0-47B8-A81E-BDBAC639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23902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Lexical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7" name="AutoShape 16">
            <a:extLst>
              <a:ext uri="{FF2B5EF4-FFF2-40B4-BE49-F238E27FC236}">
                <a16:creationId xmlns:a16="http://schemas.microsoft.com/office/drawing/2014/main" id="{64B5BD9C-55C3-4D63-A196-A91091138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31903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28" name="AutoShape 17">
            <a:extLst>
              <a:ext uri="{FF2B5EF4-FFF2-40B4-BE49-F238E27FC236}">
                <a16:creationId xmlns:a16="http://schemas.microsoft.com/office/drawing/2014/main" id="{0304BF11-319D-4039-B11F-93ABF232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34570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Syntax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9" name="AutoShape 18">
            <a:extLst>
              <a:ext uri="{FF2B5EF4-FFF2-40B4-BE49-F238E27FC236}">
                <a16:creationId xmlns:a16="http://schemas.microsoft.com/office/drawing/2014/main" id="{FE0FCC2B-EA50-4832-BB85-3963C2D57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42571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0" name="AutoShape 19">
            <a:extLst>
              <a:ext uri="{FF2B5EF4-FFF2-40B4-BE49-F238E27FC236}">
                <a16:creationId xmlns:a16="http://schemas.microsoft.com/office/drawing/2014/main" id="{70F107EE-4218-4281-B0AB-5033DF84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45238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Semantic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31" name="AutoShape 20">
            <a:extLst>
              <a:ext uri="{FF2B5EF4-FFF2-40B4-BE49-F238E27FC236}">
                <a16:creationId xmlns:a16="http://schemas.microsoft.com/office/drawing/2014/main" id="{5E3F3218-8DF7-4446-8E48-4F5F6C03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53239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2" name="AutoShape 21">
            <a:extLst>
              <a:ext uri="{FF2B5EF4-FFF2-40B4-BE49-F238E27FC236}">
                <a16:creationId xmlns:a16="http://schemas.microsoft.com/office/drawing/2014/main" id="{EE3FAB72-2B18-4C91-BBFF-38377511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5590659"/>
            <a:ext cx="1371600" cy="8382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Code 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Generation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8FF1746E-5979-4AAC-91BF-22F55818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BD7A52-9F98-41E6-8EF6-A9A237FF55A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90A7F34F-4ED0-4F68-8A3C-023EA89E3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scanner?</a:t>
            </a:r>
            <a:endParaRPr lang="vi-V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F75A2-7FCE-214E-591C-5B673FC7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4" y="1323974"/>
            <a:ext cx="6812911" cy="4841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A34-8247-4640-ABCC-DDF4C076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1C1D6-4E38-478B-9A53-84F7DD58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– Parser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02F2-4CAE-4737-8380-6B7F5629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33550"/>
            <a:ext cx="8782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1D56F73C-98C2-4DB7-BE4E-796BF724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429D60-378D-498D-95A0-A84328EE502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6DFF7FAF-9B47-4D4D-BF86-0EA98AA78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Tasks of a scanner</a:t>
            </a:r>
            <a:endParaRPr lang="vi-VN" altLang="en-US"/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BE9CBDE-4B3C-4EBF-92CD-5ED7DFB12A7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Skip meaningless characters: blank, tab, new line character, comment.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illegal character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Return error message</a:t>
            </a:r>
            <a:endParaRPr lang="vi-VN" altLang="en-US" sz="27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different types of token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identifier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keyword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special symbols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...</a:t>
            </a:r>
          </a:p>
          <a:p>
            <a:r>
              <a:rPr lang="en-US" altLang="en-US" dirty="0"/>
              <a:t>Pass recognized tokens to the </a:t>
            </a:r>
            <a:r>
              <a:rPr lang="en-US" altLang="en-US" i="1" dirty="0">
                <a:solidFill>
                  <a:srgbClr val="A50021"/>
                </a:solidFill>
              </a:rPr>
              <a:t>parser</a:t>
            </a:r>
            <a:r>
              <a:rPr lang="en-US" altLang="en-US" dirty="0"/>
              <a:t> (the module that perform the job of </a:t>
            </a:r>
            <a:r>
              <a:rPr lang="en-US" altLang="en-US" dirty="0" err="1"/>
              <a:t>syntatic</a:t>
            </a:r>
            <a:r>
              <a:rPr lang="en-US" altLang="en-US" dirty="0"/>
              <a:t> analysis)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Note: skip leading 0s, spaces, </a:t>
            </a:r>
            <a:r>
              <a:rPr lang="en-US" altLang="en-US" sz="2200" dirty="0" err="1"/>
              <a:t>atoi</a:t>
            </a:r>
            <a:r>
              <a:rPr lang="en-US" altLang="en-US" sz="2200" dirty="0"/>
              <a:t> to change string to values, ident max 15, must read every character before deciding token type or error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D9369-40F1-45D5-AD28-12571981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42AA-9089-4B60-B683-151F9D1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rules of KPL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51B9-9290-4865-9474-258D399BF1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Only use unsigned integer </a:t>
            </a:r>
          </a:p>
          <a:p>
            <a:pPr>
              <a:spcAft>
                <a:spcPts val="600"/>
              </a:spcAft>
            </a:pPr>
            <a:r>
              <a:rPr lang="en-US" dirty="0"/>
              <a:t>The KPL identifier is made with a combination of  lowercase or uppercase letters, digits. An identifier must start with a letter. The length &lt;=15.</a:t>
            </a:r>
          </a:p>
          <a:p>
            <a:pPr>
              <a:spcAft>
                <a:spcPts val="600"/>
              </a:spcAft>
            </a:pPr>
            <a:r>
              <a:rPr lang="en-US" dirty="0"/>
              <a:t>Only allows character constants. A character constant is enclosed with a pair of single quote marks.  ‘’</a:t>
            </a:r>
          </a:p>
          <a:p>
            <a:pPr>
              <a:spcAft>
                <a:spcPts val="600"/>
              </a:spcAft>
            </a:pPr>
            <a:r>
              <a:rPr lang="en-US" dirty="0"/>
              <a:t>The language do not use string constant.</a:t>
            </a:r>
          </a:p>
          <a:p>
            <a:pPr>
              <a:spcAft>
                <a:spcPts val="600"/>
              </a:spcAft>
            </a:pPr>
            <a:r>
              <a:rPr lang="en-US" dirty="0"/>
              <a:t>- is use for subtraction only. The language does not allow unary minus and negative numbers</a:t>
            </a:r>
          </a:p>
          <a:p>
            <a:pPr>
              <a:spcAft>
                <a:spcPts val="600"/>
              </a:spcAft>
            </a:pPr>
            <a:r>
              <a:rPr lang="en-US" dirty="0"/>
              <a:t>The relational operator “not equal to” is represented by !=</a:t>
            </a:r>
          </a:p>
        </p:txBody>
      </p:sp>
    </p:spTree>
    <p:extLst>
      <p:ext uri="{BB962C8B-B14F-4D97-AF65-F5344CB8AC3E}">
        <p14:creationId xmlns:p14="http://schemas.microsoft.com/office/powerpoint/2010/main" val="277660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6F21F8E-3593-4106-8779-F6456A315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KPL’s alphabet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2DC80B4-6812-4DFC-A7E3-B18C6512917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Letter:	a b c … x y z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		A B C … X Y Z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Digit: 0 1 2 …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Special character: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+  -   *  /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&gt;   &lt;   !  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[space]  ,(comma)  .  :  ;  ‘  _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(  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4BFE82B9-75D7-42AD-968A-F8BBDDEE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7E0F6-0FAB-4A9A-906C-0918F96B428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9F9A23B-7B02-473D-B85B-2C63DE3EA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EEFC01E9-7ABC-41BC-8C84-9EC4769F62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Keywords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PROGRAM, CONST, TYPE, VAR, PROCEDURE, FUNCTION, BEGIN, END, ARRAY, OF, INTEGER, CHAR, CALL, IF, THEN, ELSE, WHILE, DO, FOR, TO</a:t>
            </a:r>
            <a:endParaRPr lang="en-US" altLang="en-US" sz="22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Operators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A50021"/>
                </a:solidFill>
              </a:rPr>
              <a:t>	:= </a:t>
            </a:r>
            <a:r>
              <a:rPr lang="en-US" altLang="en-US" sz="2200" dirty="0"/>
              <a:t>(assign)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+ </a:t>
            </a:r>
            <a:r>
              <a:rPr lang="en-US" altLang="en-US" sz="2200" dirty="0"/>
              <a:t>(addition), </a:t>
            </a:r>
            <a:r>
              <a:rPr lang="en-US" altLang="en-US" sz="2200" dirty="0">
                <a:solidFill>
                  <a:srgbClr val="A50021"/>
                </a:solidFill>
              </a:rPr>
              <a:t>- </a:t>
            </a:r>
            <a:r>
              <a:rPr lang="en-US" altLang="en-US" sz="2200" dirty="0"/>
              <a:t>(subtraction), </a:t>
            </a:r>
            <a:r>
              <a:rPr lang="en-US" altLang="en-US" sz="2200" dirty="0">
                <a:solidFill>
                  <a:srgbClr val="A50021"/>
                </a:solidFill>
              </a:rPr>
              <a:t>* </a:t>
            </a:r>
            <a:r>
              <a:rPr lang="en-US" altLang="en-US" sz="2200" dirty="0"/>
              <a:t>(multiplication), </a:t>
            </a:r>
            <a:r>
              <a:rPr lang="en-US" altLang="en-US" sz="2200" dirty="0">
                <a:solidFill>
                  <a:srgbClr val="A50021"/>
                </a:solidFill>
              </a:rPr>
              <a:t>/ </a:t>
            </a:r>
            <a:r>
              <a:rPr lang="en-US" altLang="en-US" sz="2200" dirty="0"/>
              <a:t>(division)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= </a:t>
            </a:r>
            <a:r>
              <a:rPr lang="en-US" altLang="en-US" sz="2200" dirty="0"/>
              <a:t>(comparison of equality), </a:t>
            </a:r>
            <a:r>
              <a:rPr lang="en-US" altLang="en-US" sz="2200" dirty="0">
                <a:solidFill>
                  <a:srgbClr val="A50021"/>
                </a:solidFill>
              </a:rPr>
              <a:t>!= </a:t>
            </a:r>
            <a:r>
              <a:rPr lang="en-US" altLang="en-US" sz="2200" dirty="0"/>
              <a:t>(comparison of difference), </a:t>
            </a:r>
            <a:r>
              <a:rPr lang="en-US" altLang="en-US" sz="2200" dirty="0">
                <a:solidFill>
                  <a:srgbClr val="A50021"/>
                </a:solidFill>
              </a:rPr>
              <a:t>&gt;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), </a:t>
            </a:r>
            <a:r>
              <a:rPr lang="en-US" altLang="en-US" sz="2200" dirty="0">
                <a:solidFill>
                  <a:srgbClr val="A50021"/>
                </a:solidFill>
              </a:rPr>
              <a:t>&lt; </a:t>
            </a:r>
            <a:r>
              <a:rPr lang="en-US" altLang="en-US" sz="2200" dirty="0"/>
              <a:t>(comparison of lessness), </a:t>
            </a:r>
            <a:r>
              <a:rPr lang="en-US" altLang="en-US" sz="2200" dirty="0">
                <a:solidFill>
                  <a:srgbClr val="A50021"/>
                </a:solidFill>
              </a:rPr>
              <a:t>&gt;=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 or equality), </a:t>
            </a:r>
            <a:r>
              <a:rPr lang="en-US" altLang="en-US" sz="2200" dirty="0">
                <a:solidFill>
                  <a:srgbClr val="A50021"/>
                </a:solidFill>
              </a:rPr>
              <a:t>&lt;=</a:t>
            </a:r>
            <a:r>
              <a:rPr lang="en-US" altLang="en-US" sz="2200" dirty="0"/>
              <a:t> (comparison of lessness or equality)</a:t>
            </a:r>
          </a:p>
          <a:p>
            <a:pPr eaLnBrk="1" hangingPunct="1">
              <a:lnSpc>
                <a:spcPct val="90000"/>
              </a:lnSpc>
            </a:pPr>
            <a:endParaRPr lang="vi-VN" alt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2804</TotalTime>
  <Words>2095</Words>
  <Application>Microsoft Office PowerPoint</Application>
  <PresentationFormat>On-screen Show (4:3)</PresentationFormat>
  <Paragraphs>340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Lato</vt:lpstr>
      <vt:lpstr>Symbol</vt:lpstr>
      <vt:lpstr>Times New Roman</vt:lpstr>
      <vt:lpstr>Wingdings</vt:lpstr>
      <vt:lpstr>HUST_PPT_template_2022_RED_16x9_567042</vt:lpstr>
      <vt:lpstr>Experiment in  Compiler Construction Scanner design</vt:lpstr>
      <vt:lpstr>Translation  of a statement </vt:lpstr>
      <vt:lpstr>What is a scanner?</vt:lpstr>
      <vt:lpstr>What is a scanner?</vt:lpstr>
      <vt:lpstr>Scanner – Parser interaction</vt:lpstr>
      <vt:lpstr>Tasks of a scanner</vt:lpstr>
      <vt:lpstr>Lexical rules of KPL </vt:lpstr>
      <vt:lpstr>KPL’s alphabet</vt:lpstr>
      <vt:lpstr>KPL’s tokens</vt:lpstr>
      <vt:lpstr>KPL’s tokens</vt:lpstr>
      <vt:lpstr>Recognizing KPL’s tokens</vt:lpstr>
      <vt:lpstr>PowerPoint Presentation</vt:lpstr>
      <vt:lpstr>KPL scanner - organization</vt:lpstr>
      <vt:lpstr>KPL scanner – reader</vt:lpstr>
      <vt:lpstr>KPL scanner – charcode</vt:lpstr>
      <vt:lpstr>KPL scanner – charcode</vt:lpstr>
      <vt:lpstr>KPL scanner – token</vt:lpstr>
      <vt:lpstr>KPL scanner – token</vt:lpstr>
      <vt:lpstr>KPL scanner – error management</vt:lpstr>
      <vt:lpstr>KPL scanner – scanner.c</vt:lpstr>
      <vt:lpstr>KPL scanner – getToken function</vt:lpstr>
      <vt:lpstr>KPL scanner – getToken function</vt:lpstr>
      <vt:lpstr>getToken: token composed of 2 characters</vt:lpstr>
      <vt:lpstr>getToken: identifier and keyword recognition </vt:lpstr>
      <vt:lpstr>getToken: number recognition </vt:lpstr>
      <vt:lpstr>getToken: character constant recognition</vt:lpstr>
      <vt:lpstr>getToken: Skip comment</vt:lpstr>
      <vt:lpstr>Assignment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Grimm CHD</cp:lastModifiedBy>
  <cp:revision>255</cp:revision>
  <cp:lastPrinted>2018-09-17T08:34:47Z</cp:lastPrinted>
  <dcterms:created xsi:type="dcterms:W3CDTF">2008-08-20T08:21:40Z</dcterms:created>
  <dcterms:modified xsi:type="dcterms:W3CDTF">2024-04-26T08:29:04Z</dcterms:modified>
</cp:coreProperties>
</file>